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  <p:sldMasterId id="2147483679" r:id="rId4"/>
  </p:sldMasterIdLst>
  <p:notesMasterIdLst>
    <p:notesMasterId r:id="rId46"/>
  </p:notesMasterIdLst>
  <p:handoutMasterIdLst>
    <p:handoutMasterId r:id="rId47"/>
  </p:handoutMasterIdLst>
  <p:sldIdLst>
    <p:sldId id="274" r:id="rId5"/>
    <p:sldId id="426" r:id="rId6"/>
    <p:sldId id="276" r:id="rId7"/>
    <p:sldId id="353" r:id="rId8"/>
    <p:sldId id="394" r:id="rId9"/>
    <p:sldId id="395" r:id="rId10"/>
    <p:sldId id="396" r:id="rId11"/>
    <p:sldId id="398" r:id="rId12"/>
    <p:sldId id="397" r:id="rId13"/>
    <p:sldId id="399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00" r:id="rId22"/>
    <p:sldId id="413" r:id="rId23"/>
    <p:sldId id="401" r:id="rId24"/>
    <p:sldId id="414" r:id="rId25"/>
    <p:sldId id="421" r:id="rId26"/>
    <p:sldId id="402" r:id="rId27"/>
    <p:sldId id="403" r:id="rId28"/>
    <p:sldId id="415" r:id="rId29"/>
    <p:sldId id="422" r:id="rId30"/>
    <p:sldId id="404" r:id="rId31"/>
    <p:sldId id="418" r:id="rId32"/>
    <p:sldId id="419" r:id="rId33"/>
    <p:sldId id="420" r:id="rId34"/>
    <p:sldId id="427" r:id="rId35"/>
    <p:sldId id="428" r:id="rId36"/>
    <p:sldId id="429" r:id="rId37"/>
    <p:sldId id="430" r:id="rId38"/>
    <p:sldId id="431" r:id="rId39"/>
    <p:sldId id="432" r:id="rId40"/>
    <p:sldId id="433" r:id="rId41"/>
    <p:sldId id="349" r:id="rId42"/>
    <p:sldId id="434" r:id="rId43"/>
    <p:sldId id="417" r:id="rId44"/>
    <p:sldId id="425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90" d="100"/>
          <a:sy n="90" d="100"/>
        </p:scale>
        <p:origin x="-144" y="-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11/30/2015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11/30/2015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855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37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38680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40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865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46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066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793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98145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892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41824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111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41063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54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292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036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  <a:endParaRPr lang="en-US" sz="1200" i="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CFCADE9-A681-4A2D-ADF3-89A90627284E}" type="datetime1">
              <a:rPr lang="en-US"/>
              <a:pPr/>
              <a:t>11/30/2015</a:t>
            </a:fld>
            <a:r>
              <a:rPr lang="en-US" dirty="0"/>
              <a:t>07/16/96</a:t>
            </a:r>
            <a:endParaRPr lang="en-US" sz="1200" i="0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  <a:endParaRPr lang="en-US" sz="1200" i="0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4D388C-C0E5-4A7A-8B3A-DAEAB9F33201}" type="slidenum">
              <a:rPr lang="en-US"/>
              <a:pPr/>
              <a:t>28</a:t>
            </a:fld>
            <a:r>
              <a:rPr lang="en-US" dirty="0"/>
              <a:t>##</a:t>
            </a:r>
            <a:endParaRPr lang="en-US" sz="1200" i="0" dirty="0"/>
          </a:p>
        </p:txBody>
      </p:sp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989258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  <a:endParaRPr lang="en-US" sz="1200" i="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CFCADE9-A681-4A2D-ADF3-89A90627284E}" type="datetime1">
              <a:rPr lang="en-US"/>
              <a:pPr/>
              <a:t>11/30/2015</a:t>
            </a:fld>
            <a:r>
              <a:rPr lang="en-US" dirty="0"/>
              <a:t>07/16/96</a:t>
            </a:r>
            <a:endParaRPr lang="en-US" sz="1200" i="0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  <a:endParaRPr lang="en-US" sz="1200" i="0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4D388C-C0E5-4A7A-8B3A-DAEAB9F33201}" type="slidenum">
              <a:rPr lang="en-US"/>
              <a:pPr/>
              <a:t>31</a:t>
            </a:fld>
            <a:r>
              <a:rPr lang="en-US" dirty="0"/>
              <a:t>##</a:t>
            </a:r>
            <a:endParaRPr lang="en-US" sz="1200" i="0" dirty="0"/>
          </a:p>
        </p:txBody>
      </p:sp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989258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9905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9928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5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768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36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51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18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92433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911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02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332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1182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61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19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11/30/2015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44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608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64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710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146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49584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43000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tml5rocks.com/en/tutorials/internals/howbrowserswork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volutionoftheweb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emmet.io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92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88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5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web-fundamentals" TargetMode="External"/><Relationship Id="rId10" Type="http://schemas.openxmlformats.org/officeDocument/2006/relationships/image" Target="../media/image87.png"/><Relationship Id="rId19" Type="http://schemas.openxmlformats.org/officeDocument/2006/relationships/image" Target="../media/image91.png"/><Relationship Id="rId4" Type="http://schemas.openxmlformats.org/officeDocument/2006/relationships/image" Target="../media/image84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66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65" TargetMode="External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9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762000"/>
            <a:ext cx="7382341" cy="1476352"/>
          </a:xfrm>
        </p:spPr>
        <p:txBody>
          <a:bodyPr/>
          <a:lstStyle/>
          <a:p>
            <a:r>
              <a:rPr lang="en-US" dirty="0" smtClean="0"/>
              <a:t>Web Technologies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2270099"/>
            <a:ext cx="7382341" cy="1311301"/>
          </a:xfrm>
        </p:spPr>
        <p:txBody>
          <a:bodyPr>
            <a:normAutofit/>
          </a:bodyPr>
          <a:lstStyle/>
          <a:p>
            <a:r>
              <a:rPr lang="en-US" dirty="0" smtClean="0"/>
              <a:t>Basic Concepts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2506" y="4572000"/>
            <a:ext cx="5484020" cy="1600200"/>
          </a:xfrm>
          <a:prstGeom prst="roundRect">
            <a:avLst>
              <a:gd name="adj" fmla="val 5653"/>
            </a:avLst>
          </a:prstGeom>
          <a:effectLst>
            <a:softEdge rad="63500"/>
          </a:effectLst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  <p:pic>
        <p:nvPicPr>
          <p:cNvPr id="11" name="Picture 10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51212" y="3353217"/>
            <a:ext cx="2590800" cy="28432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4427806" y="3416866"/>
            <a:ext cx="3438853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Web Fundamentals </a:t>
            </a: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Engine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Takes marked up content (</a:t>
            </a:r>
            <a:r>
              <a:rPr lang="fr-FR" dirty="0" smtClean="0"/>
              <a:t>HTML</a:t>
            </a:r>
            <a:r>
              <a:rPr lang="fr-FR" dirty="0"/>
              <a:t>, XML, </a:t>
            </a:r>
            <a:r>
              <a:rPr lang="fr-FR" dirty="0" smtClean="0"/>
              <a:t>images,</a:t>
            </a:r>
            <a:r>
              <a:rPr lang="fr-FR" dirty="0"/>
              <a:t> </a:t>
            </a:r>
            <a:r>
              <a:rPr lang="fr-FR" dirty="0" smtClean="0"/>
              <a:t>files, ...</a:t>
            </a:r>
            <a:r>
              <a:rPr lang="en-US" dirty="0" smtClean="0"/>
              <a:t>) + formatting information (CSS, XSL, …)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Displays the formatted content on the screen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 A </a:t>
            </a:r>
            <a:r>
              <a:rPr lang="en-US" dirty="0"/>
              <a:t>layout engine is typically embedded in </a:t>
            </a:r>
            <a:r>
              <a:rPr lang="en-US" i="1" dirty="0"/>
              <a:t>web </a:t>
            </a:r>
            <a:r>
              <a:rPr lang="en-US" i="1" dirty="0" smtClean="0"/>
              <a:t>browsers</a:t>
            </a:r>
            <a:r>
              <a:rPr lang="en-US" dirty="0"/>
              <a:t>, </a:t>
            </a:r>
            <a:r>
              <a:rPr lang="en-US" i="1" dirty="0"/>
              <a:t>e-mail clients</a:t>
            </a:r>
            <a:r>
              <a:rPr lang="en-US" dirty="0"/>
              <a:t>,</a:t>
            </a:r>
            <a:r>
              <a:rPr lang="en-US" i="1" dirty="0"/>
              <a:t> e-book readers</a:t>
            </a:r>
            <a:r>
              <a:rPr lang="en-US" dirty="0"/>
              <a:t>, </a:t>
            </a:r>
            <a:r>
              <a:rPr lang="en-US" i="1" dirty="0"/>
              <a:t>on-line help </a:t>
            </a:r>
            <a:r>
              <a:rPr lang="en-US" i="1" dirty="0" smtClean="0"/>
              <a:t>systems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To display Web content</a:t>
            </a:r>
          </a:p>
          <a:p>
            <a:pPr>
              <a:lnSpc>
                <a:spcPct val="110000"/>
              </a:lnSpc>
            </a:pPr>
            <a:r>
              <a:rPr kumimoji="0" lang="en-US" dirty="0" smtClean="0"/>
              <a:t>Different devices run different layout engines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Render HTML and CSS differently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hlinkClick r:id="rId3"/>
              </a:rPr>
              <a:t>http://www.html5rocks.com/en/tutorials/internals/howbrowserswork/</a:t>
            </a:r>
            <a:endParaRPr kumimoji="0"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612" y="3581400"/>
            <a:ext cx="2362200" cy="232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Engines and Web Browsers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Blink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Chrome, Opera 15+</a:t>
            </a:r>
          </a:p>
          <a:p>
            <a:pPr>
              <a:lnSpc>
                <a:spcPct val="110000"/>
              </a:lnSpc>
            </a:pPr>
            <a:r>
              <a:rPr kumimoji="0" lang="en-US" dirty="0" smtClean="0"/>
              <a:t>Gecko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Firefox, Netscape, </a:t>
            </a:r>
            <a:r>
              <a:rPr lang="en-US" noProof="1" smtClean="0"/>
              <a:t>SeaMonkey</a:t>
            </a:r>
            <a:r>
              <a:rPr lang="en-US" dirty="0" smtClean="0"/>
              <a:t>, …</a:t>
            </a:r>
            <a:endParaRPr kumimoji="0"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Trident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Internet Explorer, </a:t>
            </a:r>
            <a:r>
              <a:rPr lang="en-US" noProof="1" smtClean="0"/>
              <a:t>Maxthon</a:t>
            </a:r>
          </a:p>
          <a:p>
            <a:pPr>
              <a:lnSpc>
                <a:spcPct val="110000"/>
              </a:lnSpc>
            </a:pPr>
            <a:r>
              <a:rPr lang="en-US" noProof="1" smtClean="0"/>
              <a:t>WebKit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Old </a:t>
            </a:r>
            <a:r>
              <a:rPr lang="en-US" dirty="0"/>
              <a:t>Chrome, Safari</a:t>
            </a:r>
          </a:p>
          <a:p>
            <a:pPr>
              <a:lnSpc>
                <a:spcPct val="110000"/>
              </a:lnSpc>
            </a:pPr>
            <a:r>
              <a:rPr kumimoji="0" lang="en-US" dirty="0" smtClean="0"/>
              <a:t>Presto and others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Old Opera</a:t>
            </a:r>
            <a:endParaRPr kumimoji="0" lang="en-US" dirty="0" smtClean="0"/>
          </a:p>
          <a:p>
            <a:pPr marL="0" indent="0">
              <a:lnSpc>
                <a:spcPct val="110000"/>
              </a:lnSpc>
              <a:buNone/>
            </a:pPr>
            <a:endParaRPr kumimoji="0"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168" y="4503381"/>
            <a:ext cx="959028" cy="9590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770" y="1078331"/>
            <a:ext cx="996257" cy="996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45" y="2154147"/>
            <a:ext cx="989088" cy="947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46" y="2112345"/>
            <a:ext cx="1058484" cy="10584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743" y="2074588"/>
            <a:ext cx="1087200" cy="108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163" y="3198274"/>
            <a:ext cx="1114707" cy="11147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886" y="3403890"/>
            <a:ext cx="994141" cy="9941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79" y="1067962"/>
            <a:ext cx="1006626" cy="10066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407" y="4412447"/>
            <a:ext cx="1169097" cy="11690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45" y="5607367"/>
            <a:ext cx="1015873" cy="1015873"/>
          </a:xfrm>
          <a:prstGeom prst="rect">
            <a:avLst/>
          </a:prstGeom>
        </p:spPr>
      </p:pic>
      <p:pic>
        <p:nvPicPr>
          <p:cNvPr id="2051" name="Picture 3" descr="C:\Users\Lectors\Desktop\Microsoft_Edge_logo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743" y="3403890"/>
            <a:ext cx="994141" cy="99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46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4863917"/>
            <a:ext cx="10515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Evolution – History and Future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92873"/>
          </a:xfrm>
        </p:spPr>
        <p:txBody>
          <a:bodyPr/>
          <a:lstStyle/>
          <a:p>
            <a:r>
              <a:rPr lang="en-US" dirty="0" smtClean="0"/>
              <a:t>Web 1.0 – 4.0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51" y="1295400"/>
            <a:ext cx="677059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7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1.0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Experts call the Internet before 1999 “Read-Only” </a:t>
            </a:r>
            <a:r>
              <a:rPr lang="en-US" dirty="0" smtClean="0"/>
              <a:t>web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Sites are static. They might contain useful information, but there's no reason for a visitor to return to the site later</a:t>
            </a:r>
            <a:r>
              <a:rPr lang="en-US" dirty="0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Low variety of content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Sites aren’t interactive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Applications are proprietary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10 000 editors server 500 millions internet users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36" y="3482632"/>
            <a:ext cx="4722876" cy="185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2.0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The writing and participating web (User-generated content)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New applications may allow every </a:t>
            </a:r>
            <a:r>
              <a:rPr lang="en-US" dirty="0"/>
              <a:t>users to interact and collaborate with each other in a social media dialogue as creators of </a:t>
            </a:r>
            <a:r>
              <a:rPr lang="en-US" dirty="0" smtClean="0"/>
              <a:t>content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What is Web 2.0?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Rich Internet Applications (RIA)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Social Web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Web-Oriented Architecture (WOA)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RSS, Web services, feeds, etc.</a:t>
            </a:r>
          </a:p>
          <a:p>
            <a:pPr marL="0" indent="0">
              <a:lnSpc>
                <a:spcPct val="110000"/>
              </a:lnSpc>
              <a:buNone/>
            </a:pPr>
            <a:endParaRPr kumimoji="0"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174" y="3263359"/>
            <a:ext cx="4090038" cy="310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1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3.0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"</a:t>
            </a:r>
            <a:r>
              <a:rPr lang="en-US" dirty="0"/>
              <a:t>Semantic Web" is sometimes used as a synonym for "Web </a:t>
            </a:r>
            <a:r>
              <a:rPr lang="en-US" dirty="0" smtClean="0"/>
              <a:t>3.0“</a:t>
            </a:r>
          </a:p>
          <a:p>
            <a:pPr>
              <a:lnSpc>
                <a:spcPct val="110000"/>
              </a:lnSpc>
            </a:pPr>
            <a:r>
              <a:rPr lang="en-US" dirty="0"/>
              <a:t>The Web 3.0 browser will analyze your response, search the Internet for all possible answers, and then organize the results for </a:t>
            </a:r>
            <a:r>
              <a:rPr lang="en-US" dirty="0" smtClean="0"/>
              <a:t>you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Artificial intelligence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Personalization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Mobility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Semantic Web</a:t>
            </a:r>
          </a:p>
          <a:p>
            <a:pPr marL="0" indent="0">
              <a:lnSpc>
                <a:spcPct val="110000"/>
              </a:lnSpc>
              <a:buNone/>
            </a:pPr>
            <a:endParaRPr kumimoji="0"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2" y="3415879"/>
            <a:ext cx="3906586" cy="292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4.0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“The next </a:t>
            </a:r>
            <a:r>
              <a:rPr lang="en-US" dirty="0" smtClean="0"/>
              <a:t>Web” – the </a:t>
            </a:r>
            <a:r>
              <a:rPr lang="en-US" dirty="0"/>
              <a:t>ultra-intelligent electronic </a:t>
            </a:r>
            <a:r>
              <a:rPr lang="en-US" dirty="0" smtClean="0"/>
              <a:t>agent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Recognize </a:t>
            </a:r>
            <a:r>
              <a:rPr lang="en-US" dirty="0"/>
              <a:t>you when you get in front </a:t>
            </a:r>
            <a:r>
              <a:rPr lang="en-US" dirty="0" smtClean="0"/>
              <a:t>of </a:t>
            </a:r>
            <a:r>
              <a:rPr lang="en-US" dirty="0"/>
              <a:t>it because all of your devices are getting a little </a:t>
            </a:r>
            <a:r>
              <a:rPr lang="en-US" dirty="0" smtClean="0"/>
              <a:t>camera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And </a:t>
            </a:r>
            <a:r>
              <a:rPr lang="en-US" dirty="0"/>
              <a:t>with facial recognition, </a:t>
            </a:r>
            <a:r>
              <a:rPr lang="en-US" dirty="0" smtClean="0"/>
              <a:t>they’ll </a:t>
            </a:r>
            <a:r>
              <a:rPr lang="en-US" dirty="0"/>
              <a:t>know it’s </a:t>
            </a:r>
            <a:r>
              <a:rPr lang="en-US" dirty="0" smtClean="0"/>
              <a:t>you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Web 4.0 is often characterized as the Web OS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entire web being a single operating system where information flows from any one point to any other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18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Evolution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974" y="1134645"/>
            <a:ext cx="7566379" cy="49929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75012" y="6222881"/>
            <a:ext cx="4860305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hlinkClick r:id="rId4"/>
              </a:rPr>
              <a:t>http://www.evolutionoftheweb.com/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23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5244917"/>
            <a:ext cx="10515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Hardware Servers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202" y="1558441"/>
            <a:ext cx="5487219" cy="3461169"/>
          </a:xfrm>
          <a:prstGeom prst="rect">
            <a:avLst/>
          </a:prstGeom>
          <a:effectLst>
            <a:glow rad="1079500">
              <a:schemeClr val="bg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9218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Server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Physical computer </a:t>
            </a:r>
            <a:r>
              <a:rPr lang="en-US" dirty="0"/>
              <a:t>(a hardware system) dedicated to running one or more such services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Usually servers are placed in data centers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Typical </a:t>
            </a:r>
            <a:r>
              <a:rPr lang="en-US" dirty="0"/>
              <a:t>computing servers </a:t>
            </a:r>
            <a:r>
              <a:rPr lang="en-US" dirty="0" smtClean="0"/>
              <a:t>are: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Database server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File server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Mail server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Web server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565" y="3352800"/>
            <a:ext cx="4719318" cy="314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1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50000"/>
              </a:lnSpc>
              <a:buFontTx/>
              <a:buAutoNum type="arabicPeriod"/>
            </a:pPr>
            <a:r>
              <a:rPr lang="en-US" dirty="0" smtClean="0"/>
              <a:t>Web pages, Web Sites and Web </a:t>
            </a:r>
            <a:r>
              <a:rPr lang="en-US" dirty="0"/>
              <a:t>A</a:t>
            </a:r>
            <a:r>
              <a:rPr lang="en-US" dirty="0" smtClean="0"/>
              <a:t>pplications</a:t>
            </a:r>
            <a:endParaRPr lang="bg-BG" dirty="0" smtClean="0"/>
          </a:p>
          <a:p>
            <a:pPr marL="446088" indent="-446088">
              <a:lnSpc>
                <a:spcPct val="150000"/>
              </a:lnSpc>
              <a:buFontTx/>
              <a:buAutoNum type="arabicPeriod"/>
            </a:pPr>
            <a:r>
              <a:rPr lang="en-US" dirty="0" smtClean="0"/>
              <a:t>Web 1.0, 2.0, 3.0</a:t>
            </a:r>
            <a:endParaRPr lang="bg-BG" dirty="0" smtClean="0"/>
          </a:p>
          <a:p>
            <a:pPr marL="446088" indent="-446088">
              <a:lnSpc>
                <a:spcPct val="150000"/>
              </a:lnSpc>
              <a:buFontTx/>
              <a:buAutoNum type="arabicPeriod"/>
            </a:pPr>
            <a:r>
              <a:rPr lang="en-US" dirty="0" smtClean="0"/>
              <a:t>Web Browsers and Layout Engines</a:t>
            </a:r>
          </a:p>
          <a:p>
            <a:pPr marL="446088" indent="-446088">
              <a:lnSpc>
                <a:spcPct val="150000"/>
              </a:lnSpc>
              <a:buFontTx/>
              <a:buAutoNum type="arabicPeriod"/>
            </a:pPr>
            <a:r>
              <a:rPr lang="en-US" dirty="0" smtClean="0"/>
              <a:t>Hardware Servers</a:t>
            </a:r>
          </a:p>
          <a:p>
            <a:pPr marL="446088" indent="-446088">
              <a:lnSpc>
                <a:spcPct val="150000"/>
              </a:lnSpc>
              <a:buFontTx/>
              <a:buAutoNum type="arabicPeriod"/>
            </a:pPr>
            <a:r>
              <a:rPr lang="en-US" dirty="0" smtClean="0"/>
              <a:t>Web Servers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6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4956293"/>
            <a:ext cx="10515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Servers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719034"/>
          </a:xfrm>
        </p:spPr>
        <p:txBody>
          <a:bodyPr/>
          <a:lstStyle/>
          <a:p>
            <a:r>
              <a:rPr lang="en-US" dirty="0" smtClean="0"/>
              <a:t>Apache, IIS, </a:t>
            </a:r>
            <a:r>
              <a:rPr lang="en-US" noProof="1" smtClean="0"/>
              <a:t>nginx</a:t>
            </a:r>
            <a:r>
              <a:rPr lang="en-US" dirty="0" smtClean="0"/>
              <a:t>, </a:t>
            </a:r>
            <a:r>
              <a:rPr lang="en-US" noProof="1" smtClean="0"/>
              <a:t>lighttpd</a:t>
            </a:r>
            <a:endParaRPr lang="en-US" noProof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49" y="1066800"/>
            <a:ext cx="5702325" cy="3660893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  <a:outerShdw blurRad="50800" dist="50800" dir="5400000" sx="101000" sy="101000" algn="ctr" rotWithShape="0">
              <a:srgbClr val="000000">
                <a:alpha val="92000"/>
              </a:srgbClr>
            </a:outerShdw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1095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primary function of a web server is to store, process and deliver web pages to </a:t>
            </a:r>
            <a:r>
              <a:rPr lang="en-US" dirty="0" smtClean="0"/>
              <a:t>clients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Handle web requests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Serve web content</a:t>
            </a:r>
          </a:p>
          <a:p>
            <a:pPr>
              <a:lnSpc>
                <a:spcPct val="110000"/>
              </a:lnSpc>
            </a:pPr>
            <a:r>
              <a:rPr lang="en-US" dirty="0"/>
              <a:t>The communication between client and server takes place using the </a:t>
            </a:r>
            <a:r>
              <a:rPr lang="en-US" dirty="0" smtClean="0"/>
              <a:t>HTTP</a:t>
            </a:r>
          </a:p>
          <a:p>
            <a:pPr>
              <a:lnSpc>
                <a:spcPct val="110000"/>
              </a:lnSpc>
            </a:pPr>
            <a:r>
              <a:rPr lang="en-US" dirty="0"/>
              <a:t>These requests are redirected to other software products (ASP.NET, PHP, etc.), depending on the web server </a:t>
            </a:r>
            <a:r>
              <a:rPr lang="en-US" dirty="0" smtClean="0"/>
              <a:t>settings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12" y="1822450"/>
            <a:ext cx="3519600" cy="19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4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5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Apache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~ 50.00 %</a:t>
            </a:r>
          </a:p>
          <a:p>
            <a:pPr>
              <a:lnSpc>
                <a:spcPct val="115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by </a:t>
            </a:r>
            <a:r>
              <a:rPr lang="en-US" dirty="0" smtClean="0"/>
              <a:t>Microsoft)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~ 10.00%</a:t>
            </a:r>
          </a:p>
          <a:p>
            <a:pPr>
              <a:lnSpc>
                <a:spcPct val="115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nginx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(by Igor </a:t>
            </a:r>
            <a:r>
              <a:rPr lang="en-US" noProof="1" smtClean="0"/>
              <a:t>Sysoev</a:t>
            </a:r>
            <a:r>
              <a:rPr lang="en-US" dirty="0" smtClean="0"/>
              <a:t>)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~ 17.00%</a:t>
            </a:r>
          </a:p>
          <a:p>
            <a:pPr>
              <a:lnSpc>
                <a:spcPct val="115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Others</a:t>
            </a:r>
            <a:endParaRPr lang="en-US" dirty="0" smtClean="0"/>
          </a:p>
          <a:p>
            <a:pPr lvl="1">
              <a:lnSpc>
                <a:spcPct val="115000"/>
              </a:lnSpc>
            </a:pPr>
            <a:r>
              <a:rPr lang="en-US" dirty="0" smtClean="0"/>
              <a:t>~ 19.00%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Servers Market Share – June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2015</a:t>
            </a:r>
            <a:endParaRPr lang="bg-BG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2" descr="http://news.netcraft.com/wp-content/uploads/2015/09/wpid-wss-active-sh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12" y="1905000"/>
            <a:ext cx="5962650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80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4876800"/>
            <a:ext cx="10515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Software Architectures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09251"/>
            <a:ext cx="8938472" cy="688256"/>
          </a:xfrm>
        </p:spPr>
        <p:txBody>
          <a:bodyPr/>
          <a:lstStyle/>
          <a:p>
            <a:r>
              <a:rPr lang="en-US" dirty="0" smtClean="0"/>
              <a:t>Client-Server, Multi-Tier, SOA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91" y="838200"/>
            <a:ext cx="4103314" cy="3839528"/>
          </a:xfrm>
          <a:prstGeom prst="rect">
            <a:avLst/>
          </a:prstGeom>
          <a:effectLst>
            <a:glow rad="241300">
              <a:schemeClr val="bg1">
                <a:alpha val="28000"/>
              </a:schemeClr>
            </a:glow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107964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Architecture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Networks in which certain computers have special dedicated </a:t>
            </a:r>
            <a:r>
              <a:rPr lang="en-US" dirty="0" smtClean="0"/>
              <a:t>tasks. </a:t>
            </a:r>
            <a:r>
              <a:rPr lang="en-US" dirty="0"/>
              <a:t>The client-server model consists of:</a:t>
            </a:r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Server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 </a:t>
            </a:r>
            <a:r>
              <a:rPr lang="en-US" dirty="0"/>
              <a:t>single machine or cluster of machines that provides web applications (or services) to multiple </a:t>
            </a:r>
            <a:r>
              <a:rPr lang="en-US" dirty="0" smtClean="0"/>
              <a:t>clients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Examples: </a:t>
            </a:r>
            <a:r>
              <a:rPr lang="en-US" i="1" dirty="0" smtClean="0"/>
              <a:t>IIS web server, WCF based service, cloud services</a:t>
            </a:r>
          </a:p>
          <a:p>
            <a:pPr lvl="1">
              <a:lnSpc>
                <a:spcPct val="110000"/>
              </a:lnSpc>
            </a:pPr>
            <a:r>
              <a:rPr kumimoji="0" lang="en-US" b="1" dirty="0" smtClean="0">
                <a:solidFill>
                  <a:schemeClr val="tx2">
                    <a:lumMod val="75000"/>
                  </a:schemeClr>
                </a:solidFill>
              </a:rPr>
              <a:t>Client</a:t>
            </a:r>
            <a:r>
              <a:rPr kumimoji="0"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kumimoji="0" lang="en-US" dirty="0" smtClean="0"/>
              <a:t>– </a:t>
            </a:r>
            <a:r>
              <a:rPr lang="en-US" dirty="0" smtClean="0"/>
              <a:t>software </a:t>
            </a:r>
            <a:r>
              <a:rPr lang="en-US" dirty="0"/>
              <a:t>applications that provide UI (front-end) to access the services at the </a:t>
            </a:r>
            <a:r>
              <a:rPr lang="en-US" dirty="0" smtClean="0"/>
              <a:t>server</a:t>
            </a:r>
          </a:p>
          <a:p>
            <a:pPr lvl="2">
              <a:lnSpc>
                <a:spcPct val="110000"/>
              </a:lnSpc>
            </a:pPr>
            <a:r>
              <a:rPr kumimoji="0" lang="en-US" dirty="0" smtClean="0"/>
              <a:t>Examples: </a:t>
            </a:r>
            <a:r>
              <a:rPr kumimoji="0" lang="en-US" i="1" dirty="0" smtClean="0"/>
              <a:t>Web browser, WPF application, HTML5 application, Mobile application, Silverlight application…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5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Architecture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481" y="2477041"/>
            <a:ext cx="2711302" cy="205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13095" y="1887365"/>
            <a:ext cx="12192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Server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859" y="1061361"/>
            <a:ext cx="1505441" cy="15054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2" y="3030570"/>
            <a:ext cx="1702093" cy="1473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107" y="4869978"/>
            <a:ext cx="1842233" cy="15135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45" y="877396"/>
            <a:ext cx="2484247" cy="15433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887" y="2656562"/>
            <a:ext cx="1966721" cy="2163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002" y="4640820"/>
            <a:ext cx="2003885" cy="200388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099859" y="3680489"/>
            <a:ext cx="2510128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338893" y="2290697"/>
            <a:ext cx="1271094" cy="9470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731538" y="4268067"/>
            <a:ext cx="1246075" cy="88607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6775893" y="1940833"/>
            <a:ext cx="1295479" cy="12345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6789951" y="3590211"/>
            <a:ext cx="2747255" cy="2959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6196305" y="4268067"/>
            <a:ext cx="1267586" cy="88607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32528" y="5409501"/>
            <a:ext cx="108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3252245" y="1074131"/>
            <a:ext cx="108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9233528" y="5671111"/>
            <a:ext cx="108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7619208" y="365984"/>
            <a:ext cx="108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10306868" y="2305192"/>
            <a:ext cx="108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38" name="TextBox 37"/>
          <p:cNvSpPr txBox="1"/>
          <p:nvPr/>
        </p:nvSpPr>
        <p:spPr>
          <a:xfrm>
            <a:off x="674999" y="2507350"/>
            <a:ext cx="108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 rot="19393499">
            <a:off x="3516965" y="4731029"/>
            <a:ext cx="1996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</a:t>
            </a:r>
            <a:r>
              <a:rPr lang="en-US" sz="1600" dirty="0" smtClean="0"/>
              <a:t>etwork connection</a:t>
            </a:r>
            <a:endParaRPr lang="en-US" sz="1600" dirty="0"/>
          </a:p>
        </p:txBody>
      </p:sp>
      <p:sp>
        <p:nvSpPr>
          <p:cNvPr id="41" name="TextBox 40"/>
          <p:cNvSpPr txBox="1"/>
          <p:nvPr/>
        </p:nvSpPr>
        <p:spPr>
          <a:xfrm rot="315346">
            <a:off x="7248572" y="3338365"/>
            <a:ext cx="1996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</a:t>
            </a:r>
            <a:r>
              <a:rPr lang="en-US" sz="1600" dirty="0" smtClean="0"/>
              <a:t>etwork connection</a:t>
            </a:r>
            <a:endParaRPr 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2497349" y="3375477"/>
            <a:ext cx="1996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</a:t>
            </a:r>
            <a:r>
              <a:rPr lang="en-US" sz="1600" dirty="0" smtClean="0"/>
              <a:t>etwork connection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9743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Web server </a:t>
            </a:r>
            <a:r>
              <a:rPr lang="en-US" dirty="0" smtClean="0"/>
              <a:t>(Apache, IIS) </a:t>
            </a:r>
            <a:r>
              <a:rPr lang="en-US" dirty="0"/>
              <a:t>– Web </a:t>
            </a:r>
            <a:r>
              <a:rPr lang="en-US" dirty="0" smtClean="0"/>
              <a:t>browser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FTP server (ftpd) – FTP client (FileZilla)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Email server (qmail) – email client (Outlook)</a:t>
            </a:r>
          </a:p>
          <a:p>
            <a:pPr>
              <a:lnSpc>
                <a:spcPct val="110000"/>
              </a:lnSpc>
            </a:pPr>
            <a:r>
              <a:rPr lang="en-US" dirty="0"/>
              <a:t>SQL Server – SQL Server Management Studio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BitTorrent Tracker – Torrent client (</a:t>
            </a:r>
            <a:r>
              <a:rPr lang="el-GR" dirty="0" smtClean="0"/>
              <a:t>μ</a:t>
            </a:r>
            <a:r>
              <a:rPr lang="en-US" dirty="0" smtClean="0"/>
              <a:t>Torrent)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DNS server (bind) – DNS client (resolver)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DHCP server (wireless router firmware) – </a:t>
            </a:r>
            <a:br>
              <a:rPr lang="en-US" dirty="0" smtClean="0"/>
            </a:br>
            <a:r>
              <a:rPr lang="en-US" dirty="0" smtClean="0"/>
              <a:t>DHCP client (mobile phone /Android DHCP client/)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SMB server (Windows) – SMB client (Windows)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Client-Server Model – Examples</a:t>
            </a:r>
          </a:p>
        </p:txBody>
      </p:sp>
    </p:spTree>
    <p:extLst>
      <p:ext uri="{BB962C8B-B14F-4D97-AF65-F5344CB8AC3E}">
        <p14:creationId xmlns:p14="http://schemas.microsoft.com/office/powerpoint/2010/main" val="216297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3-Tier / Multi-Tier Architectures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Three-tier </a:t>
            </a:r>
            <a:r>
              <a:rPr lang="en-US" dirty="0" smtClean="0"/>
              <a:t>architecture consists of the following layers: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Presentation layer (front-end)</a:t>
            </a:r>
          </a:p>
          <a:p>
            <a:pPr lvl="2"/>
            <a:r>
              <a:rPr lang="en-US" dirty="0" smtClean="0"/>
              <a:t>Responsible for visualizing information </a:t>
            </a:r>
          </a:p>
          <a:p>
            <a:pPr lvl="2"/>
            <a:r>
              <a:rPr lang="en-US" dirty="0" smtClean="0"/>
              <a:t>Provides the UI of the application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Application layer (business tier)</a:t>
            </a:r>
          </a:p>
          <a:p>
            <a:pPr lvl="2"/>
            <a:r>
              <a:rPr lang="en-US" dirty="0" smtClean="0"/>
              <a:t>Responsible for application functionality</a:t>
            </a:r>
          </a:p>
          <a:p>
            <a:pPr lvl="2"/>
            <a:r>
              <a:rPr lang="en-US" dirty="0" smtClean="0"/>
              <a:t>Provides the system logic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layer (back end)</a:t>
            </a:r>
          </a:p>
          <a:p>
            <a:pPr lvl="2"/>
            <a:r>
              <a:rPr lang="en-US" dirty="0"/>
              <a:t>Manages the data of the </a:t>
            </a:r>
            <a:r>
              <a:rPr lang="en-US" dirty="0" smtClean="0"/>
              <a:t>system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0" y="2261901"/>
            <a:ext cx="393090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9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7612" y="5192300"/>
            <a:ext cx="9753600" cy="9037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US" dirty="0" smtClean="0"/>
              <a:t>What is "Cloud"?</a:t>
            </a:r>
            <a:endParaRPr lang="bg-BG" dirty="0"/>
          </a:p>
        </p:txBody>
      </p:sp>
      <p:grpSp>
        <p:nvGrpSpPr>
          <p:cNvPr id="6" name="Group 5"/>
          <p:cNvGrpSpPr/>
          <p:nvPr/>
        </p:nvGrpSpPr>
        <p:grpSpPr>
          <a:xfrm>
            <a:off x="1071562" y="2092313"/>
            <a:ext cx="10045700" cy="2819402"/>
            <a:chOff x="2133600" y="279399"/>
            <a:chExt cx="6489700" cy="1270000"/>
          </a:xfrm>
        </p:grpSpPr>
        <p:pic>
          <p:nvPicPr>
            <p:cNvPr id="7" name="Picture 8" descr="http://i979.photobucket.com/albums/ae277/kaydenflow/Clouds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600" y="279401"/>
              <a:ext cx="3441700" cy="1244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http://i979.photobucket.com/albums/ae277/kaydenflow/Clouds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0200" y="279399"/>
              <a:ext cx="2863774" cy="1244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http://i979.photobucket.com/albums/ae277/kaydenflow/Clouds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304800"/>
              <a:ext cx="3124200" cy="1244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2" descr="document, tex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7812" y="1448284"/>
            <a:ext cx="2209802" cy="22098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pple, computer, laptop, macbook, macbook pro, pro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6140265" y="1295400"/>
            <a:ext cx="2621146" cy="240063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3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500" b="1" dirty="0" smtClean="0">
                <a:solidFill>
                  <a:schemeClr val="tx2">
                    <a:lumMod val="75000"/>
                  </a:schemeClr>
                </a:solidFill>
              </a:rPr>
              <a:t>Cloud </a:t>
            </a:r>
            <a:r>
              <a:rPr lang="en-US" sz="3500" dirty="0" smtClean="0"/>
              <a:t>≈ multiple hardware machines combine their computing power and resources</a:t>
            </a:r>
          </a:p>
          <a:p>
            <a:pPr lvl="1"/>
            <a:r>
              <a:rPr lang="en-US" dirty="0" smtClean="0"/>
              <a:t>Share them between multiple applications</a:t>
            </a:r>
          </a:p>
          <a:p>
            <a:pPr lvl="1"/>
            <a:r>
              <a:rPr lang="en-US" dirty="0" smtClean="0"/>
              <a:t>To save costs and use resources more efficiently</a:t>
            </a:r>
          </a:p>
          <a:p>
            <a:r>
              <a:rPr lang="en-US" sz="3500" b="1" dirty="0" smtClean="0">
                <a:solidFill>
                  <a:schemeClr val="tx2">
                    <a:lumMod val="75000"/>
                  </a:schemeClr>
                </a:solidFill>
              </a:rPr>
              <a:t>Public clouds</a:t>
            </a:r>
          </a:p>
          <a:p>
            <a:pPr lvl="1"/>
            <a:r>
              <a:rPr lang="en-US" dirty="0" smtClean="0"/>
              <a:t>Provide computing resources on demand</a:t>
            </a:r>
          </a:p>
          <a:p>
            <a:pPr lvl="2"/>
            <a:r>
              <a:rPr lang="en-US" dirty="0" smtClean="0"/>
              <a:t>Publicly in Internet</a:t>
            </a:r>
          </a:p>
          <a:p>
            <a:pPr lvl="2"/>
            <a:r>
              <a:rPr lang="en-US" dirty="0" smtClean="0"/>
              <a:t>Paid or free of charge (to some limit)</a:t>
            </a:r>
          </a:p>
          <a:p>
            <a:pPr lvl="1"/>
            <a:r>
              <a:rPr lang="en-US" dirty="0" smtClean="0"/>
              <a:t>Amazon AWS, Google App Engine, Microsoft Azure, </a:t>
            </a:r>
            <a:r>
              <a:rPr lang="en-US" dirty="0"/>
              <a:t>Rackspace, </a:t>
            </a:r>
            <a:r>
              <a:rPr lang="en-US" dirty="0" smtClean="0"/>
              <a:t>AppFog, Heroku, AppHarbor, …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Cloud?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38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 (2)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6"/>
            </a:pPr>
            <a:r>
              <a:rPr lang="en-US" dirty="0" smtClean="0"/>
              <a:t>Client-Server Architecture</a:t>
            </a:r>
          </a:p>
          <a:p>
            <a:pPr marL="446088" indent="-446088">
              <a:lnSpc>
                <a:spcPct val="150000"/>
              </a:lnSpc>
              <a:buFontTx/>
              <a:buAutoNum type="arabicPeriod" startAt="6"/>
            </a:pPr>
            <a:r>
              <a:rPr lang="en-US" dirty="0" smtClean="0"/>
              <a:t>3-Tier / Multi-Tier Architectures</a:t>
            </a:r>
          </a:p>
          <a:p>
            <a:pPr marL="446088" indent="-446088">
              <a:lnSpc>
                <a:spcPct val="150000"/>
              </a:lnSpc>
              <a:buFontTx/>
              <a:buAutoNum type="arabicPeriod" startAt="6"/>
            </a:pPr>
            <a:r>
              <a:rPr lang="en-US" dirty="0" smtClean="0"/>
              <a:t>Service-Oriented Architecture &amp; Cloud</a:t>
            </a:r>
          </a:p>
          <a:p>
            <a:pPr marL="446088" indent="-446088">
              <a:lnSpc>
                <a:spcPct val="150000"/>
              </a:lnSpc>
              <a:buFontTx/>
              <a:buAutoNum type="arabicPeriod" startAt="6"/>
            </a:pPr>
            <a:r>
              <a:rPr lang="en-US" dirty="0" smtClean="0"/>
              <a:t>Web Development Tools</a:t>
            </a:r>
          </a:p>
          <a:p>
            <a:pPr marL="304746" lvl="1" indent="0">
              <a:lnSpc>
                <a:spcPts val="2000"/>
              </a:lnSpc>
              <a:buNone/>
            </a:pPr>
            <a:r>
              <a:rPr lang="en-US" dirty="0"/>
              <a:t>IDEs, browser tools, drawing and slicing tools.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Infrastructure as a Service (IaaS)</a:t>
            </a:r>
          </a:p>
          <a:p>
            <a:pPr lvl="1"/>
            <a:r>
              <a:rPr lang="en-US" dirty="0" smtClean="0"/>
              <a:t>Virtual machines in the cloud on demand</a:t>
            </a:r>
          </a:p>
          <a:p>
            <a:pPr lvl="1"/>
            <a:r>
              <a:rPr lang="en-US" dirty="0" smtClean="0"/>
              <a:t>Users install the OS and software they need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Platform as a Service (PaaS)</a:t>
            </a:r>
          </a:p>
          <a:p>
            <a:pPr lvl="1"/>
            <a:r>
              <a:rPr lang="en-US" dirty="0" smtClean="0"/>
              <a:t>Platform, services and APIs for developers</a:t>
            </a:r>
          </a:p>
          <a:p>
            <a:pPr lvl="1"/>
            <a:r>
              <a:rPr lang="en-US" dirty="0" smtClean="0"/>
              <a:t>E.g. Java + JBoss + JSF + JPA + MongoDB or</a:t>
            </a:r>
            <a:r>
              <a:rPr lang="en-US" dirty="0"/>
              <a:t> </a:t>
            </a:r>
            <a:r>
              <a:rPr lang="en-US" dirty="0" smtClean="0"/>
              <a:t>JavaScript </a:t>
            </a:r>
            <a:r>
              <a:rPr lang="en-US" dirty="0"/>
              <a:t>+ Node.js + MongoDB + RabbitMQ</a:t>
            </a:r>
            <a:endParaRPr lang="en-US" dirty="0" smtClean="0"/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Software as a Service (SaaS)</a:t>
            </a:r>
          </a:p>
          <a:p>
            <a:pPr lvl="1"/>
            <a:r>
              <a:rPr lang="en-US" dirty="0" smtClean="0"/>
              <a:t>Hosted application on demand (e.g. WordPress)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6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7612" y="5192300"/>
            <a:ext cx="9753600" cy="9037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US" dirty="0" smtClean="0"/>
              <a:t>Web Development Tools</a:t>
            </a:r>
            <a:endParaRPr lang="bg-BG" dirty="0"/>
          </a:p>
        </p:txBody>
      </p:sp>
      <p:pic>
        <p:nvPicPr>
          <p:cNvPr id="10" name="Picture 9" descr="http://www.automatedtestinginstitute.com/home/images/stories/Too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12" y="2683920"/>
            <a:ext cx="2286000" cy="1919288"/>
          </a:xfrm>
          <a:prstGeom prst="rect">
            <a:avLst/>
          </a:prstGeom>
          <a:noFill/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gustaff-weldon.github.io/meetjs/debugging-node/img/webstorm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2322763"/>
            <a:ext cx="12954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4.bp.blogspot.com/-BShJPhF5iOI/Un0qoMqKXDI/AAAAAAAABv4/2NzLG1lChK8/s1600/logo-photosho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2290492"/>
            <a:ext cx="1327672" cy="132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50" y="609600"/>
            <a:ext cx="1508323" cy="150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Text Editors with HTML &amp; CSS Support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55812" y="2133601"/>
            <a:ext cx="2971800" cy="1143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Notepad</a:t>
            </a:r>
            <a:r>
              <a:rPr lang="en-US" dirty="0" smtClean="0"/>
              <a:t>++</a:t>
            </a:r>
            <a:br>
              <a:rPr lang="en-US" dirty="0" smtClean="0"/>
            </a:br>
            <a:r>
              <a:rPr lang="en-US" sz="2400" dirty="0" smtClean="0"/>
              <a:t>(Windows)</a:t>
            </a:r>
            <a:endParaRPr lang="en-US" sz="24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818312" y="2133601"/>
            <a:ext cx="2971800" cy="1066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indent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3600" b="0"/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400" noProof="1" smtClean="0"/>
              <a:t>GEdit</a:t>
            </a:r>
            <a:br>
              <a:rPr lang="en-US" sz="3400" noProof="1" smtClean="0"/>
            </a:br>
            <a:r>
              <a:rPr lang="en-US" sz="2400" noProof="1" smtClean="0"/>
              <a:t>(Linux)</a:t>
            </a:r>
            <a:endParaRPr lang="en-US" sz="2400" noProof="1"/>
          </a:p>
        </p:txBody>
      </p:sp>
      <p:pic>
        <p:nvPicPr>
          <p:cNvPr id="3074" name="Picture 2" descr="http://www.veryicon.com/icon/png/Application/Soft%20Dimension/Notepad%2B%2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091" y="3200400"/>
            <a:ext cx="2438400" cy="2438400"/>
          </a:xfrm>
          <a:prstGeom prst="rect">
            <a:avLst/>
          </a:prstGeom>
          <a:noFill/>
          <a:effectLst>
            <a:glow rad="127000">
              <a:srgbClr val="F8F8F8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http://upload.wikimedia.org/wikipedia/commons/c/ca/Gedit-logo-clean.svg"/>
          <p:cNvSpPr>
            <a:spLocks noChangeAspect="1" noChangeArrowheads="1"/>
          </p:cNvSpPr>
          <p:nvPr/>
        </p:nvSpPr>
        <p:spPr bwMode="auto">
          <a:xfrm>
            <a:off x="1677987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http://upload.wikimedia.org/wikipedia/commons/c/ca/Gedit-logo-clean.svg"/>
          <p:cNvSpPr>
            <a:spLocks noChangeAspect="1" noChangeArrowheads="1"/>
          </p:cNvSpPr>
          <p:nvPr/>
        </p:nvSpPr>
        <p:spPr bwMode="auto">
          <a:xfrm>
            <a:off x="1830387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http://upload.wikimedia.org/wikipedia/commons/c/ca/Gedit-logo-clean.svg"/>
          <p:cNvSpPr>
            <a:spLocks noChangeAspect="1" noChangeArrowheads="1"/>
          </p:cNvSpPr>
          <p:nvPr/>
        </p:nvSpPr>
        <p:spPr bwMode="auto">
          <a:xfrm>
            <a:off x="1982787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3" name="Picture 11" descr="https://upload.wikimedia.org/wikipedia/commons/thumb/6/69/Gedit-logo.svg/300px-Gedit-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3423397"/>
            <a:ext cx="2857500" cy="1905000"/>
          </a:xfrm>
          <a:prstGeom prst="rect">
            <a:avLst/>
          </a:prstGeom>
          <a:solidFill>
            <a:srgbClr val="FFFFFF"/>
          </a:solidFill>
          <a:effectLst>
            <a:glow rad="127000">
              <a:srgbClr val="F8F8F8"/>
            </a:glo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23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66801"/>
            <a:ext cx="11804821" cy="5654676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</a:pPr>
            <a:r>
              <a:rPr lang="en-US" sz="3200" dirty="0" smtClean="0"/>
              <a:t>Visual Studio / Visual Web Developer</a:t>
            </a:r>
          </a:p>
          <a:p>
            <a:pPr>
              <a:lnSpc>
                <a:spcPct val="95000"/>
              </a:lnSpc>
            </a:pPr>
            <a:r>
              <a:rPr lang="en-US" sz="3200" dirty="0" smtClean="0"/>
              <a:t>Microsoft Web Matrix</a:t>
            </a:r>
          </a:p>
          <a:p>
            <a:pPr>
              <a:lnSpc>
                <a:spcPct val="95000"/>
              </a:lnSpc>
            </a:pPr>
            <a:r>
              <a:rPr lang="en-US" sz="3200" dirty="0" smtClean="0"/>
              <a:t>Eclipse</a:t>
            </a:r>
          </a:p>
          <a:p>
            <a:pPr>
              <a:lnSpc>
                <a:spcPct val="95000"/>
              </a:lnSpc>
            </a:pPr>
            <a:r>
              <a:rPr lang="en-US" sz="3200" dirty="0" smtClean="0"/>
              <a:t>Sublime Text / Atom</a:t>
            </a:r>
          </a:p>
          <a:p>
            <a:pPr>
              <a:lnSpc>
                <a:spcPct val="95000"/>
              </a:lnSpc>
            </a:pPr>
            <a:r>
              <a:rPr lang="en-US" sz="3200" dirty="0" smtClean="0"/>
              <a:t>Brackets</a:t>
            </a:r>
          </a:p>
          <a:p>
            <a:pPr>
              <a:lnSpc>
                <a:spcPct val="95000"/>
              </a:lnSpc>
            </a:pPr>
            <a:r>
              <a:rPr lang="en-US" sz="3200" noProof="1" smtClean="0"/>
              <a:t>Aptana</a:t>
            </a:r>
            <a:r>
              <a:rPr lang="en-US" sz="3200" dirty="0" smtClean="0"/>
              <a:t> Studio</a:t>
            </a:r>
          </a:p>
          <a:p>
            <a:pPr>
              <a:lnSpc>
                <a:spcPct val="95000"/>
              </a:lnSpc>
            </a:pPr>
            <a:r>
              <a:rPr lang="en-US" sz="3200" noProof="1"/>
              <a:t>WebStorm</a:t>
            </a:r>
          </a:p>
          <a:p>
            <a:pPr>
              <a:lnSpc>
                <a:spcPct val="95000"/>
              </a:lnSpc>
            </a:pPr>
            <a:r>
              <a:rPr lang="en-US" sz="3200" dirty="0" smtClean="0"/>
              <a:t>Adobe Edge</a:t>
            </a:r>
          </a:p>
          <a:p>
            <a:pPr>
              <a:lnSpc>
                <a:spcPct val="95000"/>
              </a:lnSpc>
            </a:pPr>
            <a:r>
              <a:rPr lang="en-US" sz="3200" dirty="0" smtClean="0"/>
              <a:t>Adobe </a:t>
            </a:r>
            <a:r>
              <a:rPr lang="en-US" sz="3200" noProof="1" smtClean="0"/>
              <a:t>Dreamweawer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IDEs for HTML, CSS and JS</a:t>
            </a:r>
            <a:endParaRPr lang="en-US" dirty="0"/>
          </a:p>
        </p:txBody>
      </p:sp>
      <p:pic>
        <p:nvPicPr>
          <p:cNvPr id="2050" name="Picture 2" descr="http://upload.wikimedia.org/wikipedia/commons/thumb/e/e4/Visual_Studio_2013_Logo.svg/500px-Visual_Studio_2013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028" y="1328449"/>
            <a:ext cx="1586064" cy="164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kevinpelgrims.com/blog/files/images/2012/05/eclip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287" y="3838798"/>
            <a:ext cx="2044551" cy="204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corlan.org/wp-content/uploads/2012/06/branding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063" y="3847265"/>
            <a:ext cx="1707852" cy="170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gustaff-weldon.github.io/meetjs/debugging-node/img/webstorm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2" y="1910245"/>
            <a:ext cx="1395224" cy="139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bilib.es/fileadmin/templates/images/logo_aptana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4572000"/>
            <a:ext cx="1654433" cy="1654433"/>
          </a:xfrm>
          <a:prstGeom prst="roundRect">
            <a:avLst>
              <a:gd name="adj" fmla="val 545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Lectors\Desktop\atom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976380"/>
            <a:ext cx="2359026" cy="236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90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742199" cy="5570355"/>
          </a:xfrm>
        </p:spPr>
        <p:txBody>
          <a:bodyPr/>
          <a:lstStyle/>
          <a:p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Emmet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(formerly Zen Coding) is a shortcut syntax for speed-writing HTML and CSS, e.g.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Learn </a:t>
            </a:r>
            <a:r>
              <a:rPr lang="en-US" dirty="0"/>
              <a:t>more at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emmet.io</a:t>
            </a:r>
            <a:endParaRPr lang="en-US" dirty="0" smtClean="0"/>
          </a:p>
          <a:p>
            <a:r>
              <a:rPr lang="en-US" dirty="0" smtClean="0"/>
              <a:t>Download plugin for your IDE</a:t>
            </a:r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Zen Coding / </a:t>
            </a:r>
            <a:r>
              <a:rPr lang="en-US" noProof="1" smtClean="0"/>
              <a:t>Emmet</a:t>
            </a:r>
            <a:endParaRPr lang="en-US" noProof="1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65589" y="3317562"/>
            <a:ext cx="4876800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(div&gt;dl&gt;(dt+dd)*3)+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footer&gt;p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849687" y="3341808"/>
            <a:ext cx="573001" cy="427970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8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785825" y="1106724"/>
            <a:ext cx="3127374" cy="49130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&lt;dl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&lt;dt&gt;&lt;/dt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&lt;dd&gt;&lt;/dd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&lt;dt&gt;&lt;/dt&gt; 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&lt;dd&gt;&lt;/dd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&lt;dt&gt;&lt;/dt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&lt;dd&gt;&lt;/dd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&lt;/dl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&lt;p&gt;&lt;/p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footer&gt;</a:t>
            </a:r>
          </a:p>
        </p:txBody>
      </p:sp>
    </p:spTree>
    <p:extLst>
      <p:ext uri="{BB962C8B-B14F-4D97-AF65-F5344CB8AC3E}">
        <p14:creationId xmlns:p14="http://schemas.microsoft.com/office/powerpoint/2010/main" val="37931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66799"/>
            <a:ext cx="11804821" cy="565467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Google Chrome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800" dirty="0" smtClean="0"/>
              <a:t>Web Developer Toolbar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Mozilla Firefox / Dev Edition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800" dirty="0" smtClean="0"/>
              <a:t>Firebug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800" dirty="0" smtClean="0"/>
              <a:t>Web inspector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Internet Explorer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800" dirty="0" smtClean="0"/>
              <a:t>F12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Opera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800" dirty="0" smtClean="0"/>
              <a:t>Inspect Element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Safari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Browsers and Browser Tools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012" y="1919288"/>
            <a:ext cx="1615941" cy="1615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157" y="2397910"/>
            <a:ext cx="1685547" cy="16154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001" y="4013354"/>
            <a:ext cx="1805416" cy="18054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248" y="4996792"/>
            <a:ext cx="1827341" cy="1827341"/>
          </a:xfrm>
          <a:prstGeom prst="rect">
            <a:avLst/>
          </a:prstGeom>
        </p:spPr>
      </p:pic>
      <p:pic>
        <p:nvPicPr>
          <p:cNvPr id="3074" name="Picture 2" descr="http://getfirebug.com/doc/velocity/2010/images/firebug-larg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1393023"/>
            <a:ext cx="2514600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Lectors\Desktop\firefox-dev-ed_logo-only_102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2" y="3810000"/>
            <a:ext cx="1593764" cy="159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Lectors\Desktop\Microsoft_Edge_log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613" y="5005259"/>
            <a:ext cx="1762636" cy="176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0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Adobe Photoshop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Adobe Fireworks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Paint.NET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GIMP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Drawing and Slicing Tools</a:t>
            </a:r>
            <a:endParaRPr lang="en-US" dirty="0"/>
          </a:p>
        </p:txBody>
      </p:sp>
      <p:pic>
        <p:nvPicPr>
          <p:cNvPr id="7" name="Picture 6" descr="http://4.bp.blogspot.com/-BShJPhF5iOI/Un0qoMqKXDI/AAAAAAAABv4/2NzLG1lChK8/s1600/logo-photosh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12" y="1223156"/>
            <a:ext cx="2478190" cy="247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upload.wikimedia.org/wikipedia/commons/8/8d/Adobe_Fireworks_CS6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1810569"/>
            <a:ext cx="2104401" cy="210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freedownloads99.com/wp-content/uploads/2013/08/gimp-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79317" y="4114800"/>
            <a:ext cx="334385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3.bp.blogspot.com/-ZUaBnHMlIuE/TrEG_JAM7eI/AAAAAAAAAI4/xfRlly-CMH8/s1600/paintne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4617908"/>
            <a:ext cx="4724400" cy="1187006"/>
          </a:xfrm>
          <a:prstGeom prst="roundRect">
            <a:avLst>
              <a:gd name="adj" fmla="val 5520"/>
            </a:avLst>
          </a:prstGeom>
          <a:solidFill>
            <a:srgbClr val="FFFFFF"/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xtLst/>
        </p:spPr>
      </p:pic>
    </p:spTree>
    <p:extLst>
      <p:ext uri="{BB962C8B-B14F-4D97-AF65-F5344CB8AC3E}">
        <p14:creationId xmlns:p14="http://schemas.microsoft.com/office/powerpoint/2010/main" val="348118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Git</a:t>
            </a:r>
          </a:p>
          <a:p>
            <a:r>
              <a:rPr lang="en-US" noProof="1" smtClean="0"/>
              <a:t>SVN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Systems</a:t>
            </a:r>
            <a:endParaRPr lang="en-US" dirty="0"/>
          </a:p>
        </p:txBody>
      </p:sp>
      <p:pic>
        <p:nvPicPr>
          <p:cNvPr id="6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932" y="3936298"/>
            <a:ext cx="5486400" cy="2175642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952" y="3936298"/>
            <a:ext cx="2935660" cy="2201744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blogs.wandisco.com/wp-content/uploads/2012/09/tortoisesv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582" y="1638494"/>
            <a:ext cx="2246400" cy="1684800"/>
          </a:xfrm>
          <a:prstGeom prst="roundRect">
            <a:avLst>
              <a:gd name="adj" fmla="val 28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www.scm-manager.com/wp-content/uploads/2013/04/git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12" y="1638494"/>
            <a:ext cx="1771200" cy="1684800"/>
          </a:xfrm>
          <a:prstGeom prst="roundRect">
            <a:avLst>
              <a:gd name="adj" fmla="val 26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kodteyner.com/wp-content/uploads/sf-logo-300x225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24255" y="1638494"/>
            <a:ext cx="2746957" cy="1684800"/>
          </a:xfrm>
          <a:prstGeom prst="roundRect">
            <a:avLst>
              <a:gd name="adj" fmla="val 181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7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14401"/>
            <a:ext cx="11804821" cy="580707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3200" dirty="0" smtClean="0"/>
              <a:t>Web pages == formatted text with images and hyperlinks</a:t>
            </a:r>
          </a:p>
          <a:p>
            <a:pPr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3200" dirty="0" smtClean="0"/>
              <a:t>Web browser == visualizer for Web pages</a:t>
            </a:r>
          </a:p>
          <a:p>
            <a:pPr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3200" dirty="0" smtClean="0"/>
              <a:t>Web site == a set of Web pages, styles and resources</a:t>
            </a:r>
          </a:p>
          <a:p>
            <a:pPr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3200" dirty="0" smtClean="0"/>
              <a:t>Hardware Servers are machines that run</a:t>
            </a:r>
            <a:br>
              <a:rPr lang="en-US" sz="3200" dirty="0" smtClean="0"/>
            </a:br>
            <a:r>
              <a:rPr lang="en-US" sz="3200" dirty="0" smtClean="0"/>
              <a:t>the IT infrastructure</a:t>
            </a:r>
          </a:p>
          <a:p>
            <a:pPr lvl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3000" dirty="0" smtClean="0"/>
              <a:t>Cloud == computing resources in a data center</a:t>
            </a:r>
          </a:p>
          <a:p>
            <a:pPr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3200" dirty="0" smtClean="0"/>
              <a:t>Web Servers == software serving Web content</a:t>
            </a:r>
          </a:p>
          <a:p>
            <a:pPr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3200" dirty="0" smtClean="0"/>
              <a:t>Client-server architecture == device connects</a:t>
            </a:r>
            <a:br>
              <a:rPr lang="en-US" sz="3200" dirty="0" smtClean="0"/>
            </a:br>
            <a:r>
              <a:rPr lang="en-US" sz="3200" dirty="0" smtClean="0"/>
              <a:t>to a server</a:t>
            </a:r>
          </a:p>
          <a:p>
            <a:pPr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3200" dirty="0" smtClean="0"/>
              <a:t>Tools – IDEs, Text editors, Browsers and tools</a:t>
            </a:r>
          </a:p>
          <a:p>
            <a:pPr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3200" dirty="0" smtClean="0"/>
              <a:t>Source Control Systems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172" y="2933697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Technologies – Basic Concepts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15"/>
              </a:rPr>
              <a:t>https://softuni.bg/courses/web-fundamentals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89066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5244917"/>
            <a:ext cx="10515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Pages, Sites and Applications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12" y="1117869"/>
            <a:ext cx="6172200" cy="38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HTML Basics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6"/>
              </a:rPr>
              <a:t>CC-BY-NC-SA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CSS Styling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48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3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Page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kumimoji="0" lang="en-US" dirty="0" smtClean="0"/>
              <a:t>Web document that is suitable for web browsers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Can be accessed through every device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Only Internet and Web browser is required</a:t>
            </a:r>
          </a:p>
          <a:p>
            <a:pPr>
              <a:lnSpc>
                <a:spcPct val="110000"/>
              </a:lnSpc>
            </a:pPr>
            <a:r>
              <a:rPr kumimoji="0" lang="en-US" dirty="0" smtClean="0"/>
              <a:t>Web pages are usually written in HTML or XHTML</a:t>
            </a:r>
          </a:p>
          <a:p>
            <a:pPr>
              <a:lnSpc>
                <a:spcPct val="110000"/>
              </a:lnSpc>
            </a:pPr>
            <a:r>
              <a:rPr kumimoji="0" lang="en-US" dirty="0" smtClean="0"/>
              <a:t>May contain text, graphics, hyperlinks,</a:t>
            </a:r>
            <a:br>
              <a:rPr kumimoji="0" lang="en-US" dirty="0" smtClean="0"/>
            </a:br>
            <a:r>
              <a:rPr kumimoji="0" lang="en-US" dirty="0" smtClean="0"/>
              <a:t>references to other resources</a:t>
            </a:r>
          </a:p>
          <a:p>
            <a:pPr lvl="1">
              <a:lnSpc>
                <a:spcPct val="110000"/>
              </a:lnSpc>
            </a:pPr>
            <a:r>
              <a:rPr kumimoji="0" lang="en-US" dirty="0" smtClean="0"/>
              <a:t>Stylesheets, scripts, images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2" y="4235648"/>
            <a:ext cx="3585290" cy="211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6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kumimoji="0" lang="en-US" dirty="0" smtClean="0"/>
              <a:t>Set of related web pages </a:t>
            </a:r>
            <a:r>
              <a:rPr lang="en-US" dirty="0"/>
              <a:t>served from a single web </a:t>
            </a:r>
            <a:r>
              <a:rPr lang="en-US" dirty="0" smtClean="0"/>
              <a:t>domain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Hosted on one or more web servers (accessible via network)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Web sites consist of set of resources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Web pages, CSS styles, JS scripts, images, videos, …</a:t>
            </a:r>
          </a:p>
          <a:p>
            <a:pPr>
              <a:lnSpc>
                <a:spcPct val="110000"/>
              </a:lnSpc>
            </a:pPr>
            <a:r>
              <a:rPr lang="en-US" dirty="0"/>
              <a:t>World Wide </a:t>
            </a:r>
            <a:r>
              <a:rPr lang="en-US" dirty="0" smtClean="0"/>
              <a:t>Web (WWW)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All </a:t>
            </a:r>
            <a:r>
              <a:rPr lang="en-US" dirty="0"/>
              <a:t>publicly accessible websites </a:t>
            </a:r>
            <a:r>
              <a:rPr lang="en-US" dirty="0" smtClean="0"/>
              <a:t>in Internet</a:t>
            </a:r>
            <a:endParaRPr kumimoji="0"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782" y="4114800"/>
            <a:ext cx="2396531" cy="2178447"/>
          </a:xfrm>
          <a:prstGeom prst="rect">
            <a:avLst/>
          </a:prstGeom>
          <a:effectLst>
            <a:innerShdw blurRad="177800" dist="12700">
              <a:prstClr val="black">
                <a:alpha val="98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08401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 / RIA / SP</a:t>
            </a:r>
            <a:r>
              <a:rPr lang="en-US" dirty="0"/>
              <a:t>A</a:t>
            </a:r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0" lang="en-US" dirty="0" smtClean="0"/>
              <a:t>Software application </a:t>
            </a:r>
            <a:r>
              <a:rPr lang="en-US" dirty="0"/>
              <a:t>that runs in a </a:t>
            </a:r>
            <a:r>
              <a:rPr lang="en-US" dirty="0" smtClean="0"/>
              <a:t>Web browser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Or </a:t>
            </a:r>
            <a:r>
              <a:rPr lang="en-US" dirty="0"/>
              <a:t>is created in </a:t>
            </a:r>
            <a:r>
              <a:rPr lang="en-US" dirty="0" smtClean="0"/>
              <a:t>a browser-supported language (HTML + CSS + JS)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Applications </a:t>
            </a:r>
            <a:r>
              <a:rPr lang="en-US" dirty="0"/>
              <a:t>are usually broken into logical chunks called "tiers</a:t>
            </a:r>
            <a:r>
              <a:rPr lang="en-US" dirty="0" smtClean="0"/>
              <a:t>"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High </a:t>
            </a:r>
            <a:r>
              <a:rPr lang="en-US" dirty="0"/>
              <a:t>interactivity and </a:t>
            </a:r>
            <a:r>
              <a:rPr lang="en-US" dirty="0" smtClean="0"/>
              <a:t>accessibility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Allows </a:t>
            </a:r>
            <a:r>
              <a:rPr lang="en-US" dirty="0"/>
              <a:t>personalized dynamic </a:t>
            </a:r>
            <a:r>
              <a:rPr lang="en-US" dirty="0" smtClean="0"/>
              <a:t>content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be </a:t>
            </a:r>
            <a:r>
              <a:rPr lang="en-US" dirty="0" smtClean="0"/>
              <a:t>pulled </a:t>
            </a:r>
            <a:r>
              <a:rPr lang="en-US" dirty="0"/>
              <a:t>down by </a:t>
            </a:r>
            <a:r>
              <a:rPr lang="en-US" dirty="0" smtClean="0"/>
              <a:t>users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According to individual settings</a:t>
            </a:r>
            <a:endParaRPr kumimoji="0"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836" y="3425626"/>
            <a:ext cx="1603576" cy="16035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2903250"/>
            <a:ext cx="2648325" cy="2648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5083850"/>
            <a:ext cx="4037013" cy="15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5473517"/>
            <a:ext cx="10515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Browsers and Layout Engines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17" y="1057909"/>
            <a:ext cx="6476190" cy="41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8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Web browsers visualize Web content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Render HTML, images, CSS, videos, JavaScript, etc. 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Software application</a:t>
            </a:r>
            <a:r>
              <a:rPr lang="en-US" dirty="0"/>
              <a:t> for retrieving, presenting and traversing information resources on </a:t>
            </a:r>
            <a:r>
              <a:rPr lang="en-US" dirty="0" smtClean="0"/>
              <a:t>the World Wide Web</a:t>
            </a:r>
            <a:endParaRPr kumimoji="0" lang="en-US" dirty="0" smtClean="0"/>
          </a:p>
          <a:p>
            <a:pPr>
              <a:lnSpc>
                <a:spcPct val="110000"/>
              </a:lnSpc>
            </a:pPr>
            <a:r>
              <a:rPr lang="en-US" dirty="0"/>
              <a:t>An information resource is identified by a </a:t>
            </a:r>
            <a:r>
              <a:rPr lang="en-US" dirty="0" smtClean="0"/>
              <a:t>URI / URL </a:t>
            </a:r>
            <a:r>
              <a:rPr lang="en-US" dirty="0"/>
              <a:t>and may be a </a:t>
            </a:r>
            <a:r>
              <a:rPr lang="en-US" dirty="0" smtClean="0"/>
              <a:t>web page, </a:t>
            </a:r>
            <a:r>
              <a:rPr lang="en-US" dirty="0"/>
              <a:t>image, video or other piece of </a:t>
            </a:r>
            <a:r>
              <a:rPr lang="en-US" dirty="0" smtClean="0"/>
              <a:t>content</a:t>
            </a:r>
            <a:endParaRPr lang="bg-BG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Can used </a:t>
            </a:r>
            <a:r>
              <a:rPr lang="en-US" dirty="0"/>
              <a:t>to access information </a:t>
            </a:r>
            <a:r>
              <a:rPr lang="en-US" dirty="0" smtClean="0"/>
              <a:t>provided </a:t>
            </a:r>
            <a:r>
              <a:rPr lang="en-US" dirty="0"/>
              <a:t>by </a:t>
            </a:r>
            <a:r>
              <a:rPr lang="en-US" dirty="0" smtClean="0"/>
              <a:t>web servers</a:t>
            </a:r>
            <a:r>
              <a:rPr lang="en-US" dirty="0"/>
              <a:t> in </a:t>
            </a:r>
            <a:r>
              <a:rPr lang="en-US" dirty="0" smtClean="0"/>
              <a:t>private networks</a:t>
            </a:r>
            <a:r>
              <a:rPr lang="en-US" dirty="0"/>
              <a:t> or files in </a:t>
            </a:r>
            <a:r>
              <a:rPr lang="en-US" dirty="0" smtClean="0"/>
              <a:t>file systems</a:t>
            </a:r>
            <a:endParaRPr kumimoji="0"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5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1594</Words>
  <Application>Microsoft Office PowerPoint</Application>
  <PresentationFormat>Custom</PresentationFormat>
  <Paragraphs>366</Paragraphs>
  <Slides>41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SoftUni 16x9</vt:lpstr>
      <vt:lpstr>1_SoftUni 16x9</vt:lpstr>
      <vt:lpstr>2_SoftUni 16x9</vt:lpstr>
      <vt:lpstr>Web Technologies</vt:lpstr>
      <vt:lpstr>Table of Contents</vt:lpstr>
      <vt:lpstr>Table of Contents (2)</vt:lpstr>
      <vt:lpstr>Web Pages, Sites and Applications</vt:lpstr>
      <vt:lpstr>Web Page</vt:lpstr>
      <vt:lpstr>Web Site</vt:lpstr>
      <vt:lpstr>Web Application / RIA / SPA</vt:lpstr>
      <vt:lpstr>Web Browsers and Layout Engines</vt:lpstr>
      <vt:lpstr>Web Browser</vt:lpstr>
      <vt:lpstr>Layout Engine</vt:lpstr>
      <vt:lpstr>Layout Engines and Web Browsers</vt:lpstr>
      <vt:lpstr>Web Evolution – History and Future</vt:lpstr>
      <vt:lpstr>Web 1.0</vt:lpstr>
      <vt:lpstr>Web 2.0</vt:lpstr>
      <vt:lpstr>Web 3.0</vt:lpstr>
      <vt:lpstr>Web 4.0</vt:lpstr>
      <vt:lpstr>Web Evolution</vt:lpstr>
      <vt:lpstr>Hardware Servers</vt:lpstr>
      <vt:lpstr>Hardware Server</vt:lpstr>
      <vt:lpstr>Web Servers</vt:lpstr>
      <vt:lpstr>Web Server</vt:lpstr>
      <vt:lpstr>Web Servers Market Share – June 2015</vt:lpstr>
      <vt:lpstr>Software Architectures</vt:lpstr>
      <vt:lpstr>Client-Server Architecture</vt:lpstr>
      <vt:lpstr>Client-Server Architecture</vt:lpstr>
      <vt:lpstr>Client-Server Model – Examples</vt:lpstr>
      <vt:lpstr>3-Tier / Multi-Tier Architectures</vt:lpstr>
      <vt:lpstr>What is "Cloud"?</vt:lpstr>
      <vt:lpstr>What is Cloud?</vt:lpstr>
      <vt:lpstr>Cloud Computing Models</vt:lpstr>
      <vt:lpstr>Web Development Tools</vt:lpstr>
      <vt:lpstr>Text Editors with HTML &amp; CSS Support</vt:lpstr>
      <vt:lpstr>IDEs for HTML, CSS and JS</vt:lpstr>
      <vt:lpstr>Zen Coding / Emmet</vt:lpstr>
      <vt:lpstr>Browsers and Browser Tools</vt:lpstr>
      <vt:lpstr>Drawing and Slicing Tools</vt:lpstr>
      <vt:lpstr>Source Control Systems</vt:lpstr>
      <vt:lpstr>Summary</vt:lpstr>
      <vt:lpstr>Web Technologies – Basic Concepts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Technologies: Basic Concepts</dc:title>
  <dc:subject>Software Development Course</dc:subject>
  <dc:creator/>
  <cp:keywords>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2015-11-30T15:56:52Z</dcterms:modified>
  <cp:category>Web, HTML, CSS, 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